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12"/>
  </p:notesMasterIdLst>
  <p:sldIdLst>
    <p:sldId id="256" r:id="rId2"/>
    <p:sldId id="269" r:id="rId3"/>
    <p:sldId id="270" r:id="rId4"/>
    <p:sldId id="271" r:id="rId5"/>
    <p:sldId id="276" r:id="rId6"/>
    <p:sldId id="275" r:id="rId7"/>
    <p:sldId id="274" r:id="rId8"/>
    <p:sldId id="279" r:id="rId9"/>
    <p:sldId id="273" r:id="rId10"/>
    <p:sldId id="27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56" autoAdjust="0"/>
    <p:restoredTop sz="94660"/>
  </p:normalViewPr>
  <p:slideViewPr>
    <p:cSldViewPr snapToGrid="0">
      <p:cViewPr varScale="1">
        <p:scale>
          <a:sx n="86" d="100"/>
          <a:sy n="86" d="100"/>
        </p:scale>
        <p:origin x="54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8542A0-869C-4514-A71D-96D27D6921C1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753F9C-C0AA-4DA9-8ED4-8AC056A553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0971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6B3A7-1477-47AB-9BDE-907E33DCF7F4}" type="datetime1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EF681-29F6-4DEB-8B0D-C0319DA3EE14}" type="slidenum">
              <a:rPr lang="en-US" smtClean="0"/>
              <a:t>‹Nr.›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8950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9F8B0-997F-4AAA-9696-ECD7E2B9CC4B}" type="datetime1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EF681-29F6-4DEB-8B0D-C0319DA3EE1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932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28B91-4D2E-4C04-9A39-7DD55D510938}" type="datetime1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EF681-29F6-4DEB-8B0D-C0319DA3EE1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116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E8B78-C95C-4266-944D-140178EC5A46}" type="datetime1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EF681-29F6-4DEB-8B0D-C0319DA3EE1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538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3692A-B1A3-47A1-9D1F-F4A603638242}" type="datetime1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EF681-29F6-4DEB-8B0D-C0319DA3EE14}" type="slidenum">
              <a:rPr lang="en-US" smtClean="0"/>
              <a:t>‹Nr.›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5697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A855C-C3B7-404F-A260-629A70C3BA0D}" type="datetime1">
              <a:rPr lang="en-US" smtClean="0"/>
              <a:t>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EF681-29F6-4DEB-8B0D-C0319DA3EE1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139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68D9D-5EB8-49CD-BC8A-7018F403EBDB}" type="datetime1">
              <a:rPr lang="en-US" smtClean="0"/>
              <a:t>2/11/2020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EF681-29F6-4DEB-8B0D-C0319DA3EE1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580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1F6D5-43A3-43F8-8B0C-34AB3EE55719}" type="datetime1">
              <a:rPr lang="en-US" smtClean="0"/>
              <a:t>2/11/2020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EF681-29F6-4DEB-8B0D-C0319DA3EE1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493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483B-D275-4598-8258-D96FF6649489}" type="datetime1">
              <a:rPr lang="en-US" smtClean="0"/>
              <a:t>2/11/2020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EF681-29F6-4DEB-8B0D-C0319DA3EE1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661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5163B3C-A8EB-4B14-BDC2-0E1B23A32887}" type="datetime1">
              <a:rPr lang="en-US" smtClean="0"/>
              <a:t>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8DEF681-29F6-4DEB-8B0D-C0319DA3EE1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07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FB92C-AF4B-4D32-B24A-A8CBEB0CC8B7}" type="datetime1">
              <a:rPr lang="en-US" smtClean="0"/>
              <a:t>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EF681-29F6-4DEB-8B0D-C0319DA3EE1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170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6A9369D-AC86-460E-8EF8-963BF584AC81}" type="datetime1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8DEF681-29F6-4DEB-8B0D-C0319DA3EE14}" type="slidenum">
              <a:rPr lang="en-US" smtClean="0"/>
              <a:t>‹Nr.›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632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kepler.gl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bout TLC graphic">
            <a:extLst>
              <a:ext uri="{FF2B5EF4-FFF2-40B4-BE49-F238E27FC236}">
                <a16:creationId xmlns:a16="http://schemas.microsoft.com/office/drawing/2014/main" id="{9C1042F2-1DAA-42C0-808D-D0A9A0123A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09" b="21493"/>
          <a:stretch/>
        </p:blipFill>
        <p:spPr bwMode="auto">
          <a:xfrm>
            <a:off x="20" y="33090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3FEB381-C002-40F9-AAAA-E7DF137913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07909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4100" dirty="0">
                <a:solidFill>
                  <a:srgbClr val="FFFFFF"/>
                </a:solidFill>
                <a:latin typeface="Constantia" panose="02030602050306030303" pitchFamily="18" charset="0"/>
              </a:rPr>
              <a:t>Context Analysis of Taxi Data Using the Powerwall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8CF551E-D79F-4E3A-9D24-29DD2B3FA1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07909" y="4608576"/>
            <a:ext cx="3205640" cy="774186"/>
          </a:xfrm>
        </p:spPr>
        <p:txBody>
          <a:bodyPr anchor="t">
            <a:noAutofit/>
          </a:bodyPr>
          <a:lstStyle/>
          <a:p>
            <a:r>
              <a:rPr lang="en-US" sz="800" dirty="0">
                <a:solidFill>
                  <a:srgbClr val="FFFFFF"/>
                </a:solidFill>
                <a:latin typeface="Franklin Gothic Medium" panose="020B0603020102020204" pitchFamily="34" charset="0"/>
              </a:rPr>
              <a:t>Applications for </a:t>
            </a:r>
            <a:r>
              <a:rPr lang="en-US" sz="800" dirty="0" err="1">
                <a:solidFill>
                  <a:srgbClr val="FFFFFF"/>
                </a:solidFill>
                <a:latin typeface="Franklin Gothic Medium" panose="020B0603020102020204" pitchFamily="34" charset="0"/>
              </a:rPr>
              <a:t>powerwall</a:t>
            </a:r>
            <a:r>
              <a:rPr lang="en-US" sz="800" dirty="0">
                <a:solidFill>
                  <a:srgbClr val="FFFFFF"/>
                </a:solidFill>
                <a:latin typeface="Franklin Gothic Medium" panose="020B0603020102020204" pitchFamily="34" charset="0"/>
              </a:rPr>
              <a:t> and virtual reality environments </a:t>
            </a:r>
          </a:p>
          <a:p>
            <a:r>
              <a:rPr lang="en-US" sz="800" dirty="0">
                <a:solidFill>
                  <a:srgbClr val="FFFFFF"/>
                </a:solidFill>
                <a:latin typeface="Franklin Gothic Medium" panose="020B0603020102020204" pitchFamily="34" charset="0"/>
              </a:rPr>
              <a:t>Group 3 – Julia Klein, Julius Rauscher</a:t>
            </a:r>
          </a:p>
          <a:p>
            <a:r>
              <a:rPr lang="en-US" sz="800" dirty="0">
                <a:solidFill>
                  <a:srgbClr val="FFFFFF"/>
                </a:solidFill>
                <a:latin typeface="Franklin Gothic Medium" panose="020B0603020102020204" pitchFamily="34" charset="0"/>
              </a:rPr>
              <a:t>11.02.2020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2E4C293-BB0B-4BD8-9D31-125EA0E76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ffectLst>
            <a:outerShdw blurRad="50800" dist="12700" dir="2700000" algn="tl" rotWithShape="0">
              <a:prstClr val="black">
                <a:alpha val="43000"/>
              </a:prstClr>
            </a:outerShdw>
          </a:effectLst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8DEF681-29F6-4DEB-8B0D-C0319DA3EE14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981ED90-3A34-42C7-ADD5-AA0F6F6B3C8C}"/>
              </a:ext>
            </a:extLst>
          </p:cNvPr>
          <p:cNvSpPr txBox="1"/>
          <p:nvPr/>
        </p:nvSpPr>
        <p:spPr>
          <a:xfrm>
            <a:off x="6734175" y="664234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234706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0966889-D525-4217-B2F6-54AC6EF18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605896"/>
            <a:ext cx="3084844" cy="5646208"/>
          </a:xfrm>
        </p:spPr>
        <p:txBody>
          <a:bodyPr anchor="ctr">
            <a:normAutofit/>
          </a:bodyPr>
          <a:lstStyle/>
          <a:p>
            <a:r>
              <a:rPr lang="de-DE" sz="3600" dirty="0" err="1">
                <a:solidFill>
                  <a:srgbClr val="FFFFFF"/>
                </a:solidFill>
              </a:rPr>
              <a:t>Limitations</a:t>
            </a:r>
            <a:endParaRPr lang="de-DE" sz="3600" dirty="0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4B3F04-9EAC-45C0-B3CE-0387EEA10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251FD8B-78D0-403C-B8CC-466A74633B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2016" y="605896"/>
            <a:ext cx="6413663" cy="6219014"/>
          </a:xfrm>
        </p:spPr>
        <p:txBody>
          <a:bodyPr anchor="ctr">
            <a:normAutofit/>
          </a:bodyPr>
          <a:lstStyle/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ym typeface="Wingdings" panose="05000000000000000000" pitchFamily="2" charset="2"/>
              </a:rPr>
              <a:t>Limited amount of data points can be pre-loaded</a:t>
            </a:r>
          </a:p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ym typeface="Wingdings" panose="05000000000000000000" pitchFamily="2" charset="2"/>
              </a:rPr>
              <a:t>Only size and color of data points are changeable</a:t>
            </a:r>
          </a:p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ym typeface="Wingdings" panose="05000000000000000000" pitchFamily="2" charset="2"/>
              </a:rPr>
              <a:t>Use of filters is very restricted</a:t>
            </a:r>
          </a:p>
          <a:p>
            <a:pPr marL="201168" lvl="1" indent="0">
              <a:lnSpc>
                <a:spcPct val="150000"/>
              </a:lnSpc>
              <a:buClr>
                <a:schemeClr val="accent4"/>
              </a:buClr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201168" lvl="1" indent="0">
              <a:lnSpc>
                <a:spcPct val="150000"/>
              </a:lnSpc>
              <a:buClr>
                <a:schemeClr val="accent4"/>
              </a:buClr>
              <a:buNone/>
            </a:pPr>
            <a:r>
              <a:rPr lang="en-US" dirty="0">
                <a:sym typeface="Wingdings" panose="05000000000000000000" pitchFamily="2" charset="2"/>
              </a:rPr>
              <a:t> Limitations due to properties Kepler tool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C29DECB-A9D1-4141-940D-9BDA84227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3055" y="6459785"/>
            <a:ext cx="108942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8DEF681-29F6-4DEB-8B0D-C0319DA3EE14}" type="slidenum">
              <a:rPr lang="en-US">
                <a:solidFill>
                  <a:schemeClr val="tx2"/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480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0966889-D525-4217-B2F6-54AC6EF18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605896"/>
            <a:ext cx="3084844" cy="5646208"/>
          </a:xfrm>
        </p:spPr>
        <p:txBody>
          <a:bodyPr anchor="ctr">
            <a:normAutofit/>
          </a:bodyPr>
          <a:lstStyle/>
          <a:p>
            <a:r>
              <a:rPr lang="de-DE" sz="3600">
                <a:solidFill>
                  <a:srgbClr val="FFFFFF"/>
                </a:solidFill>
              </a:rPr>
              <a:t>Motivation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4B3F04-9EAC-45C0-B3CE-0387EEA10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251FD8B-78D0-403C-B8CC-466A74633B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2016" y="605896"/>
            <a:ext cx="6413663" cy="5646208"/>
          </a:xfrm>
        </p:spPr>
        <p:txBody>
          <a:bodyPr anchor="ctr">
            <a:normAutofit/>
          </a:bodyPr>
          <a:lstStyle/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ym typeface="Wingdings" panose="05000000000000000000" pitchFamily="2" charset="2"/>
              </a:rPr>
              <a:t>Powerwall offers large visualization space</a:t>
            </a:r>
          </a:p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/>
              <a:t>Highlight abnormalities in large datasets</a:t>
            </a:r>
          </a:p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ym typeface="Wingdings" panose="05000000000000000000" pitchFamily="2" charset="2"/>
              </a:rPr>
              <a:t>Make outliers &amp; relationships visible</a:t>
            </a:r>
          </a:p>
          <a:p>
            <a:pPr lvl="1">
              <a:buClr>
                <a:schemeClr val="accent4"/>
              </a:buClr>
              <a:buFont typeface="Courier New" panose="02070309020205020404" pitchFamily="49" charset="0"/>
              <a:buChar char="o"/>
            </a:pPr>
            <a:endParaRPr lang="en-US" dirty="0">
              <a:sym typeface="Wingdings" panose="05000000000000000000" pitchFamily="2" charset="2"/>
            </a:endParaRPr>
          </a:p>
          <a:p>
            <a:pPr lvl="1">
              <a:buClr>
                <a:schemeClr val="accent4"/>
              </a:buClr>
              <a:buFont typeface="Courier New" panose="02070309020205020404" pitchFamily="49" charset="0"/>
              <a:buChar char="o"/>
            </a:pPr>
            <a:endParaRPr lang="en-US" dirty="0">
              <a:sym typeface="Wingdings" panose="05000000000000000000" pitchFamily="2" charset="2"/>
            </a:endParaRPr>
          </a:p>
          <a:p>
            <a:pPr marL="201168" lvl="1" indent="0">
              <a:buClr>
                <a:schemeClr val="accent4"/>
              </a:buClr>
              <a:buNone/>
            </a:pPr>
            <a:r>
              <a:rPr lang="en-US" dirty="0">
                <a:sym typeface="Wingdings" panose="05000000000000000000" pitchFamily="2" charset="2"/>
              </a:rPr>
              <a:t>	</a:t>
            </a:r>
          </a:p>
          <a:p>
            <a:pPr marL="201168" lvl="1" indent="0">
              <a:buClr>
                <a:schemeClr val="accent4"/>
              </a:buClr>
              <a:buNone/>
            </a:pPr>
            <a:r>
              <a:rPr lang="en-US" dirty="0">
                <a:sym typeface="Wingdings" panose="05000000000000000000" pitchFamily="2" charset="2"/>
              </a:rPr>
              <a:t> Visualize geospatial data on the Powerwall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C29DECB-A9D1-4141-940D-9BDA84227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3055" y="6459785"/>
            <a:ext cx="108942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8DEF681-29F6-4DEB-8B0D-C0319DA3EE14}" type="slidenum">
              <a:rPr lang="en-US">
                <a:solidFill>
                  <a:schemeClr val="tx2"/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7170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BA45368-2E82-4638-968F-80F55FB09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605896"/>
            <a:ext cx="3084844" cy="5646208"/>
          </a:xfrm>
        </p:spPr>
        <p:txBody>
          <a:bodyPr anchor="ctr">
            <a:normAutofit/>
          </a:bodyPr>
          <a:lstStyle/>
          <a:p>
            <a:r>
              <a:rPr lang="de-DE" sz="3600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054B3F04-9EAC-45C0-B3CE-0387EEA10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092C7D-4631-4590-8E14-9D376E407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2016" y="605896"/>
            <a:ext cx="6413663" cy="5646208"/>
          </a:xfrm>
        </p:spPr>
        <p:txBody>
          <a:bodyPr anchor="ctr">
            <a:normAutofit/>
          </a:bodyPr>
          <a:lstStyle/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/>
              <a:t>2016 New York Taxi Trip Data</a:t>
            </a:r>
          </a:p>
          <a:p>
            <a:pPr lvl="2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/>
              <a:t>131.165.043 data rows </a:t>
            </a:r>
          </a:p>
          <a:p>
            <a:pPr lvl="2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/>
              <a:t>Longitude, longitude, date &amp; time for pickups and drop-offs</a:t>
            </a:r>
          </a:p>
          <a:p>
            <a:pPr lvl="2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/>
              <a:t>Passenger count, trip distance, fare amount</a:t>
            </a:r>
          </a:p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ym typeface="Wingdings" panose="05000000000000000000" pitchFamily="2" charset="2"/>
              </a:rPr>
              <a:t>Data Preprocessing</a:t>
            </a:r>
          </a:p>
          <a:p>
            <a:pPr lvl="2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ym typeface="Wingdings" panose="05000000000000000000" pitchFamily="2" charset="2"/>
              </a:rPr>
              <a:t>~4.5 million data rows for April  sampled ~100.000</a:t>
            </a:r>
          </a:p>
          <a:p>
            <a:pPr lvl="2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ym typeface="Wingdings" panose="05000000000000000000" pitchFamily="2" charset="2"/>
              </a:rPr>
              <a:t>Filtering of unreasonable data values</a:t>
            </a:r>
          </a:p>
          <a:p>
            <a:pPr lvl="3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ym typeface="Wingdings" panose="05000000000000000000" pitchFamily="2" charset="2"/>
              </a:rPr>
              <a:t>Timestamps</a:t>
            </a:r>
          </a:p>
          <a:p>
            <a:pPr lvl="3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ym typeface="Wingdings" panose="05000000000000000000" pitchFamily="2" charset="2"/>
              </a:rPr>
              <a:t>Longitude / latitude</a:t>
            </a:r>
          </a:p>
          <a:p>
            <a:pPr lvl="3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ym typeface="Wingdings" panose="05000000000000000000" pitchFamily="2" charset="2"/>
              </a:rPr>
              <a:t>Trip duration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231CD2C-BE47-41E8-BCB1-25697D503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3055" y="6459785"/>
            <a:ext cx="108942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8DEF681-29F6-4DEB-8B0D-C0319DA3EE14}" type="slidenum">
              <a:rPr lang="en-US">
                <a:solidFill>
                  <a:schemeClr val="tx2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3511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02FF74F-004A-40F8-9BBA-1170E3C129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47D77ED-28A8-4135-8177-8466BFF32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7547879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029CF30-F945-4497-8E73-A6821B80D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>
            <a:normAutofit/>
          </a:bodyPr>
          <a:lstStyle/>
          <a:p>
            <a:r>
              <a:rPr lang="de-DE" sz="4000" dirty="0">
                <a:solidFill>
                  <a:srgbClr val="FFFFFF"/>
                </a:solidFill>
              </a:rPr>
              <a:t>Kepler.gl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CC3823-6548-429D-A873-424D2DDB28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236304"/>
            <a:ext cx="5977938" cy="3652667"/>
          </a:xfrm>
        </p:spPr>
        <p:txBody>
          <a:bodyPr>
            <a:normAutofit lnSpcReduction="10000"/>
          </a:bodyPr>
          <a:lstStyle/>
          <a:p>
            <a:r>
              <a:rPr lang="en-US" sz="1800" dirty="0">
                <a:solidFill>
                  <a:srgbClr val="FFFFFF"/>
                </a:solidFill>
                <a:sym typeface="Wingdings" panose="05000000000000000000" pitchFamily="2" charset="2"/>
              </a:rPr>
              <a:t>“</a:t>
            </a:r>
            <a:r>
              <a:rPr lang="en-US" sz="1800" dirty="0">
                <a:solidFill>
                  <a:srgbClr val="FFFFFF"/>
                </a:solidFill>
              </a:rPr>
              <a:t>A customizable geospatial toolbox to help make data-driven decisions.”</a:t>
            </a:r>
          </a:p>
          <a:p>
            <a:pPr marL="0" indent="0">
              <a:buNone/>
            </a:pPr>
            <a:endParaRPr lang="en-US" sz="1800" dirty="0">
              <a:solidFill>
                <a:srgbClr val="FFFFFF"/>
              </a:solidFill>
              <a:sym typeface="Wingdings" panose="05000000000000000000" pitchFamily="2" charset="2"/>
            </a:endParaRPr>
          </a:p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FFFF"/>
                </a:solidFill>
                <a:sym typeface="Wingdings" panose="05000000000000000000" pitchFamily="2" charset="2"/>
              </a:rPr>
              <a:t>Created by Uber</a:t>
            </a:r>
          </a:p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FFFF"/>
                </a:solidFill>
                <a:sym typeface="Wingdings" panose="05000000000000000000" pitchFamily="2" charset="2"/>
              </a:rPr>
              <a:t>Open Source JavaScript</a:t>
            </a:r>
          </a:p>
          <a:p>
            <a:pPr lvl="2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sz="1800" dirty="0" err="1">
                <a:solidFill>
                  <a:srgbClr val="FFFFFF"/>
                </a:solidFill>
                <a:sym typeface="Wingdings" panose="05000000000000000000" pitchFamily="2" charset="2"/>
              </a:rPr>
              <a:t>Mapbox</a:t>
            </a:r>
            <a:r>
              <a:rPr lang="en-US" sz="1800" dirty="0">
                <a:solidFill>
                  <a:srgbClr val="FFFFFF"/>
                </a:solidFill>
                <a:sym typeface="Wingdings" panose="05000000000000000000" pitchFamily="2" charset="2"/>
              </a:rPr>
              <a:t> GL</a:t>
            </a:r>
          </a:p>
          <a:p>
            <a:pPr lvl="2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FFFFFF"/>
                </a:solidFill>
                <a:sym typeface="Wingdings" panose="05000000000000000000" pitchFamily="2" charset="2"/>
              </a:rPr>
              <a:t>React &amp; Redux</a:t>
            </a:r>
          </a:p>
          <a:p>
            <a:pPr marL="0" indent="0">
              <a:buNone/>
            </a:pPr>
            <a:endParaRPr lang="de-DE" sz="1800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de-DE" sz="1800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2E484CB-1781-4421-8EB9-D785B9504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7894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E52F5C0-A520-4CB3-A535-8D22C8963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8553" y="81730"/>
            <a:ext cx="4243810" cy="647909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25400"/>
          </a:effectLst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D7DF9E2-2614-4865-ADC0-7D46F72D0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8DEF681-29F6-4DEB-8B0D-C0319DA3EE14}" type="slidenum">
              <a:rPr lang="en-US">
                <a:solidFill>
                  <a:schemeClr val="tx2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chemeClr val="tx2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6A195C1-D0A4-486A-814E-25EE255DC110}"/>
              </a:ext>
            </a:extLst>
          </p:cNvPr>
          <p:cNvSpPr txBox="1"/>
          <p:nvPr/>
        </p:nvSpPr>
        <p:spPr>
          <a:xfrm>
            <a:off x="2194312" y="2529351"/>
            <a:ext cx="12436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1200" dirty="0">
                <a:solidFill>
                  <a:schemeClr val="accent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https://kepler.gl/</a:t>
            </a:r>
            <a:endParaRPr lang="de-DE" sz="12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6326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8BF4327A-3D4D-4F6A-9B0B-A3D5CC4E9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045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0FD3AE7-FBCC-43F0-9C3D-EC56854E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7547879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A3E8FF-FB1A-47FE-9EE2-F54F2989F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>
            <a:normAutofit/>
          </a:bodyPr>
          <a:lstStyle/>
          <a:p>
            <a:r>
              <a:rPr lang="de-DE" sz="4000">
                <a:solidFill>
                  <a:srgbClr val="FFFFFF"/>
                </a:solidFill>
              </a:rPr>
              <a:t>Clustering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E75E3A-33D9-491B-96F5-158958FFA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236304"/>
            <a:ext cx="5977938" cy="3652667"/>
          </a:xfrm>
        </p:spPr>
        <p:txBody>
          <a:bodyPr>
            <a:normAutofit/>
          </a:bodyPr>
          <a:lstStyle/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FFFF"/>
                </a:solidFill>
                <a:sym typeface="Wingdings" panose="05000000000000000000" pitchFamily="2" charset="2"/>
              </a:rPr>
              <a:t>DB Scan of all locations</a:t>
            </a:r>
          </a:p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FFFF"/>
                </a:solidFill>
                <a:sym typeface="Wingdings" panose="05000000000000000000" pitchFamily="2" charset="2"/>
              </a:rPr>
              <a:t>Colors indicate cluster</a:t>
            </a:r>
          </a:p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FFFF"/>
                </a:solidFill>
                <a:sym typeface="Wingdings" panose="05000000000000000000" pitchFamily="2" charset="2"/>
              </a:rPr>
              <a:t>Separate clustering for weekdays &amp; weekend</a:t>
            </a:r>
          </a:p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FFFF"/>
                </a:solidFill>
                <a:sym typeface="Wingdings" panose="05000000000000000000" pitchFamily="2" charset="2"/>
              </a:rPr>
              <a:t>Automatic jumping to cluster when selected</a:t>
            </a:r>
          </a:p>
          <a:p>
            <a:pPr lvl="2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FFFFFF"/>
                </a:solidFill>
                <a:sym typeface="Wingdings" panose="05000000000000000000" pitchFamily="2" charset="2"/>
              </a:rPr>
              <a:t>Show lines where people come from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6B65676-9307-48DE-BC17-F55230F75E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7894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Grafik 6" descr="Ein Bild, das Karte, Computer, Straße enthält.&#10;&#10;Automatisch generierte Beschreibung">
            <a:extLst>
              <a:ext uri="{FF2B5EF4-FFF2-40B4-BE49-F238E27FC236}">
                <a16:creationId xmlns:a16="http://schemas.microsoft.com/office/drawing/2014/main" id="{3FC72031-3FB0-4AB4-B86D-07C8D199AD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88" t="30844" r="24850" b="12154"/>
          <a:stretch/>
        </p:blipFill>
        <p:spPr>
          <a:xfrm>
            <a:off x="6393980" y="33090"/>
            <a:ext cx="5796480" cy="3363906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D2A953E0-9C7B-4E96-AF03-B5506AF8C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7894" y="3396996"/>
            <a:ext cx="464256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Grafik 8" descr="Ein Bild, das Monitor, Computer, sitzend, Bildschirm enthält.&#10;&#10;Automatisch generierte Beschreibung">
            <a:extLst>
              <a:ext uri="{FF2B5EF4-FFF2-40B4-BE49-F238E27FC236}">
                <a16:creationId xmlns:a16="http://schemas.microsoft.com/office/drawing/2014/main" id="{4A8C6443-0545-490E-A803-292FD926D1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50" t="25618" r="24774" b="17383"/>
          <a:stretch/>
        </p:blipFill>
        <p:spPr>
          <a:xfrm>
            <a:off x="6393980" y="3461005"/>
            <a:ext cx="5796480" cy="3363906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4606BA7-8A28-4003-A2BF-66268C021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8DEF681-29F6-4DEB-8B0D-C0319DA3EE14}" type="slidenum">
              <a:rPr lang="en-US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684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02FF74F-004A-40F8-9BBA-1170E3C129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47D77ED-28A8-4135-8177-8466BFF32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7547879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7298FB9-FACB-4F00-9305-36DB3F6D6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>
            <a:normAutofit/>
          </a:bodyPr>
          <a:lstStyle/>
          <a:p>
            <a:r>
              <a:rPr lang="de-DE" sz="4000">
                <a:solidFill>
                  <a:srgbClr val="FFFFFF"/>
                </a:solidFill>
              </a:rPr>
              <a:t>Points of Interest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BAA598-4524-4790-A784-6F6992BB09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236304"/>
            <a:ext cx="5977938" cy="4223481"/>
          </a:xfrm>
        </p:spPr>
        <p:txBody>
          <a:bodyPr>
            <a:normAutofit lnSpcReduction="10000"/>
          </a:bodyPr>
          <a:lstStyle/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FFFF"/>
                </a:solidFill>
                <a:sym typeface="Wingdings" panose="05000000000000000000" pitchFamily="2" charset="2"/>
              </a:rPr>
              <a:t>Identify frequented places around cluster center</a:t>
            </a:r>
          </a:p>
          <a:p>
            <a:pPr lvl="2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FFFFFF"/>
                </a:solidFill>
                <a:sym typeface="Wingdings" panose="05000000000000000000" pitchFamily="2" charset="2"/>
              </a:rPr>
              <a:t>Justify clustering</a:t>
            </a:r>
          </a:p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endParaRPr lang="en-US" dirty="0">
              <a:solidFill>
                <a:srgbClr val="FFFFFF"/>
              </a:solidFill>
              <a:sym typeface="Wingdings" panose="05000000000000000000" pitchFamily="2" charset="2"/>
            </a:endParaRPr>
          </a:p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FFFF"/>
                </a:solidFill>
                <a:sym typeface="Wingdings" panose="05000000000000000000" pitchFamily="2" charset="2"/>
              </a:rPr>
              <a:t>Use API to gather additional information on each cluster</a:t>
            </a:r>
          </a:p>
          <a:p>
            <a:pPr lvl="2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FFFFFF"/>
                </a:solidFill>
                <a:sym typeface="Wingdings" panose="05000000000000000000" pitchFamily="2" charset="2"/>
              </a:rPr>
              <a:t>Foursquare</a:t>
            </a:r>
          </a:p>
          <a:p>
            <a:pPr lvl="2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FFFFFF"/>
                </a:solidFill>
                <a:sym typeface="Wingdings" panose="05000000000000000000" pitchFamily="2" charset="2"/>
              </a:rPr>
              <a:t>Yelp</a:t>
            </a:r>
          </a:p>
          <a:p>
            <a:pPr lvl="3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FFFFFF"/>
                </a:solidFill>
                <a:sym typeface="Wingdings" panose="05000000000000000000" pitchFamily="2" charset="2"/>
              </a:rPr>
              <a:t>Biased toward restaurants</a:t>
            </a:r>
          </a:p>
          <a:p>
            <a:pPr lvl="2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FFFFFF"/>
                </a:solidFill>
                <a:sym typeface="Wingdings" panose="05000000000000000000" pitchFamily="2" charset="2"/>
              </a:rPr>
              <a:t>Google Maps Places API</a:t>
            </a:r>
          </a:p>
          <a:p>
            <a:pPr lvl="3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FFFFFF"/>
                </a:solidFill>
                <a:sym typeface="Wingdings" panose="05000000000000000000" pitchFamily="2" charset="2"/>
              </a:rPr>
              <a:t>Query limit</a:t>
            </a:r>
          </a:p>
          <a:p>
            <a:pPr lvl="1">
              <a:buClr>
                <a:schemeClr val="accent4"/>
              </a:buClr>
              <a:buFont typeface="Courier New" panose="02070309020205020404" pitchFamily="49" charset="0"/>
              <a:buChar char="o"/>
            </a:pPr>
            <a:endParaRPr lang="en-US" dirty="0">
              <a:solidFill>
                <a:srgbClr val="FFFFFF"/>
              </a:solidFill>
              <a:sym typeface="Wingdings" panose="05000000000000000000" pitchFamily="2" charset="2"/>
            </a:endParaRPr>
          </a:p>
          <a:p>
            <a:endParaRPr lang="de-DE" sz="1800" dirty="0">
              <a:solidFill>
                <a:srgbClr val="FFFFFF"/>
              </a:solidFill>
            </a:endParaRPr>
          </a:p>
          <a:p>
            <a:endParaRPr lang="de-DE" sz="1800" dirty="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2E484CB-1781-4421-8EB9-D785B9504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7894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6EEBCCA-B8AC-4B17-9681-DF81B07D54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205" t="22917" r="1875" b="48611"/>
          <a:stretch/>
        </p:blipFill>
        <p:spPr>
          <a:xfrm>
            <a:off x="7742061" y="1385985"/>
            <a:ext cx="4316794" cy="40860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25400"/>
          </a:effectLst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F771E33-1AD4-4690-92D7-AD72CD152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8DEF681-29F6-4DEB-8B0D-C0319DA3EE14}" type="slidenum">
              <a:rPr lang="en-US">
                <a:solidFill>
                  <a:schemeClr val="tx2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067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7">
            <a:extLst>
              <a:ext uri="{FF2B5EF4-FFF2-40B4-BE49-F238E27FC236}">
                <a16:creationId xmlns:a16="http://schemas.microsoft.com/office/drawing/2014/main" id="{D02FF74F-004A-40F8-9BBA-1170E3C129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9">
            <a:extLst>
              <a:ext uri="{FF2B5EF4-FFF2-40B4-BE49-F238E27FC236}">
                <a16:creationId xmlns:a16="http://schemas.microsoft.com/office/drawing/2014/main" id="{747D77ED-28A8-4135-8177-8466BFF32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7547879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2A158AD-A763-4C6A-ADFA-CE9251693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>
            <a:normAutofit/>
          </a:bodyPr>
          <a:lstStyle/>
          <a:p>
            <a:r>
              <a:rPr lang="de-DE" sz="4000" dirty="0" err="1">
                <a:solidFill>
                  <a:srgbClr val="FFFFFF"/>
                </a:solidFill>
              </a:rPr>
              <a:t>Semantic</a:t>
            </a:r>
            <a:r>
              <a:rPr lang="de-DE" sz="4000" dirty="0">
                <a:solidFill>
                  <a:srgbClr val="FFFFFF"/>
                </a:solidFill>
              </a:rPr>
              <a:t> </a:t>
            </a:r>
            <a:br>
              <a:rPr lang="de-DE" sz="4000" dirty="0">
                <a:solidFill>
                  <a:srgbClr val="FFFFFF"/>
                </a:solidFill>
              </a:rPr>
            </a:br>
            <a:r>
              <a:rPr lang="de-DE" sz="4000" dirty="0">
                <a:solidFill>
                  <a:srgbClr val="FFFFFF"/>
                </a:solidFill>
              </a:rPr>
              <a:t>Zoom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3E9C7EE-ABDD-47EB-A09C-E677B7D5F3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236304"/>
            <a:ext cx="5977938" cy="3652667"/>
          </a:xfrm>
        </p:spPr>
        <p:txBody>
          <a:bodyPr>
            <a:normAutofit/>
          </a:bodyPr>
          <a:lstStyle/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FFFF"/>
                </a:solidFill>
                <a:sym typeface="Wingdings" panose="05000000000000000000" pitchFamily="2" charset="2"/>
              </a:rPr>
              <a:t>Different levels of granularity</a:t>
            </a:r>
          </a:p>
          <a:p>
            <a:pPr lvl="2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FFFFFF"/>
                </a:solidFill>
                <a:sym typeface="Wingdings" panose="05000000000000000000" pitchFamily="2" charset="2"/>
              </a:rPr>
              <a:t>Overview</a:t>
            </a:r>
          </a:p>
          <a:p>
            <a:pPr lvl="2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FFFFFF"/>
                </a:solidFill>
                <a:sym typeface="Wingdings" panose="05000000000000000000" pitchFamily="2" charset="2"/>
              </a:rPr>
              <a:t>Cluster connections</a:t>
            </a:r>
          </a:p>
          <a:p>
            <a:pPr lvl="2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FFFFFF"/>
                </a:solidFill>
                <a:sym typeface="Wingdings" panose="05000000000000000000" pitchFamily="2" charset="2"/>
              </a:rPr>
              <a:t>Individual cluster</a:t>
            </a:r>
          </a:p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FFFF"/>
                </a:solidFill>
                <a:sym typeface="Wingdings" panose="05000000000000000000" pitchFamily="2" charset="2"/>
              </a:rPr>
              <a:t>Size of points depends on zoom level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2E484CB-1781-4421-8EB9-D785B9504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7894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6F3C6C2-CB1D-49B0-93AF-DF429A213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7788" y="71190"/>
            <a:ext cx="3225340" cy="648309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25400"/>
          </a:effectLst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781A3D3-D399-41F4-A9D4-C49329F9D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8DEF681-29F6-4DEB-8B0D-C0319DA3EE14}" type="slidenum">
              <a:rPr lang="en-US" smtClean="0">
                <a:solidFill>
                  <a:schemeClr val="tx2"/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3546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7">
            <a:extLst>
              <a:ext uri="{FF2B5EF4-FFF2-40B4-BE49-F238E27FC236}">
                <a16:creationId xmlns:a16="http://schemas.microsoft.com/office/drawing/2014/main" id="{D02FF74F-004A-40F8-9BBA-1170E3C129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9">
            <a:extLst>
              <a:ext uri="{FF2B5EF4-FFF2-40B4-BE49-F238E27FC236}">
                <a16:creationId xmlns:a16="http://schemas.microsoft.com/office/drawing/2014/main" id="{747D77ED-28A8-4135-8177-8466BFF32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7547879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2A158AD-A763-4C6A-ADFA-CE9251693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>
            <a:normAutofit/>
          </a:bodyPr>
          <a:lstStyle/>
          <a:p>
            <a:r>
              <a:rPr lang="de-DE" sz="4000" dirty="0" err="1">
                <a:solidFill>
                  <a:srgbClr val="FFFFFF"/>
                </a:solidFill>
              </a:rPr>
              <a:t>Semantic</a:t>
            </a:r>
            <a:r>
              <a:rPr lang="de-DE" sz="4000" dirty="0">
                <a:solidFill>
                  <a:srgbClr val="FFFFFF"/>
                </a:solidFill>
              </a:rPr>
              <a:t> </a:t>
            </a:r>
            <a:br>
              <a:rPr lang="de-DE" sz="4000" dirty="0">
                <a:solidFill>
                  <a:srgbClr val="FFFFFF"/>
                </a:solidFill>
              </a:rPr>
            </a:br>
            <a:r>
              <a:rPr lang="de-DE" sz="4000" dirty="0">
                <a:solidFill>
                  <a:srgbClr val="FFFFFF"/>
                </a:solidFill>
              </a:rPr>
              <a:t>Zoom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3E9C7EE-ABDD-47EB-A09C-E677B7D5F3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236304"/>
            <a:ext cx="5977938" cy="3652667"/>
          </a:xfrm>
        </p:spPr>
        <p:txBody>
          <a:bodyPr>
            <a:normAutofit/>
          </a:bodyPr>
          <a:lstStyle/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FFFF"/>
                </a:solidFill>
                <a:sym typeface="Wingdings" panose="05000000000000000000" pitchFamily="2" charset="2"/>
              </a:rPr>
              <a:t>Change visualization when zoomed in</a:t>
            </a:r>
          </a:p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FFFFFF"/>
                </a:solidFill>
                <a:sym typeface="Wingdings" panose="05000000000000000000" pitchFamily="2" charset="2"/>
              </a:rPr>
              <a:t>Shape: pi</a:t>
            </a:r>
            <a:r>
              <a:rPr lang="en-US" dirty="0">
                <a:solidFill>
                  <a:srgbClr val="FFFFFF"/>
                </a:solidFill>
                <a:sym typeface="Wingdings" panose="05000000000000000000" pitchFamily="2" charset="2"/>
              </a:rPr>
              <a:t>ckup / drop-off</a:t>
            </a:r>
            <a:endParaRPr lang="en-US" sz="1800" dirty="0">
              <a:solidFill>
                <a:srgbClr val="FFFFFF"/>
              </a:solidFill>
              <a:sym typeface="Wingdings" panose="05000000000000000000" pitchFamily="2" charset="2"/>
            </a:endParaRPr>
          </a:p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FFFF"/>
                </a:solidFill>
                <a:sym typeface="Wingdings" panose="05000000000000000000" pitchFamily="2" charset="2"/>
              </a:rPr>
              <a:t>Color: relation of trip duration to trip distance</a:t>
            </a:r>
          </a:p>
          <a:p>
            <a:pPr lvl="2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FFFF"/>
                </a:solidFill>
                <a:sym typeface="Wingdings" panose="05000000000000000000" pitchFamily="2" charset="2"/>
              </a:rPr>
              <a:t>Equal-width binning for 0-20 min/m</a:t>
            </a:r>
          </a:p>
          <a:p>
            <a:pPr lvl="2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FFFF"/>
                </a:solidFill>
                <a:sym typeface="Wingdings" panose="05000000000000000000" pitchFamily="2" charset="2"/>
              </a:rPr>
              <a:t>All &gt;20 are in highest bin</a:t>
            </a:r>
          </a:p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FFFF"/>
                </a:solidFill>
                <a:sym typeface="Wingdings" panose="05000000000000000000" pitchFamily="2" charset="2"/>
              </a:rPr>
              <a:t>Size: relation of fare amount to trip distance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2E484CB-1781-4421-8EB9-D785B9504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7894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781A3D3-D399-41F4-A9D4-C49329F9D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8DEF681-29F6-4DEB-8B0D-C0319DA3EE14}" type="slidenum">
              <a:rPr lang="en-US" smtClean="0">
                <a:solidFill>
                  <a:schemeClr val="tx2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chemeClr val="tx2"/>
              </a:solidFill>
            </a:endParaRPr>
          </a:p>
        </p:txBody>
      </p:sp>
      <p:pic>
        <p:nvPicPr>
          <p:cNvPr id="9" name="Grafik 8" descr="Ein Bild, das Screenshot, Computer, Tastatur, Tisch enthält.&#10;&#10;Automatisch generierte Beschreibung">
            <a:extLst>
              <a:ext uri="{FF2B5EF4-FFF2-40B4-BE49-F238E27FC236}">
                <a16:creationId xmlns:a16="http://schemas.microsoft.com/office/drawing/2014/main" id="{BEB92218-B557-477C-A8D9-5684756731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31" t="13280" r="13438" b="10995"/>
          <a:stretch/>
        </p:blipFill>
        <p:spPr>
          <a:xfrm>
            <a:off x="6954819" y="2677349"/>
            <a:ext cx="5231496" cy="4165523"/>
          </a:xfrm>
          <a:prstGeom prst="rect">
            <a:avLst/>
          </a:prstGeom>
        </p:spPr>
      </p:pic>
      <p:pic>
        <p:nvPicPr>
          <p:cNvPr id="7" name="Grafik 6" descr="Ein Bild, das sitzend, groß, weiß, Tisch enthält.&#10;&#10;Automatisch generierte Beschreibung">
            <a:extLst>
              <a:ext uri="{FF2B5EF4-FFF2-40B4-BE49-F238E27FC236}">
                <a16:creationId xmlns:a16="http://schemas.microsoft.com/office/drawing/2014/main" id="{5975203E-DA42-4AD8-AC65-37ABFB8A423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0" t="10000" r="9000" b="14129"/>
          <a:stretch/>
        </p:blipFill>
        <p:spPr>
          <a:xfrm>
            <a:off x="6954819" y="0"/>
            <a:ext cx="5231496" cy="272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650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02FF74F-004A-40F8-9BBA-1170E3C129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47D77ED-28A8-4135-8177-8466BFF32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7547879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8206285-9383-4FB9-AA4B-90CE58896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>
            <a:normAutofit/>
          </a:bodyPr>
          <a:lstStyle/>
          <a:p>
            <a:r>
              <a:rPr lang="de-DE" sz="4000">
                <a:solidFill>
                  <a:srgbClr val="FFFFFF"/>
                </a:solidFill>
              </a:rPr>
              <a:t>Trip Details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7EBD07-ACC4-4C8E-B985-E43881A48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236304"/>
            <a:ext cx="5977938" cy="3652667"/>
          </a:xfrm>
        </p:spPr>
        <p:txBody>
          <a:bodyPr>
            <a:normAutofit/>
          </a:bodyPr>
          <a:lstStyle/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FFFF"/>
                </a:solidFill>
              </a:rPr>
              <a:t>Summary of data</a:t>
            </a:r>
          </a:p>
          <a:p>
            <a:pPr lvl="2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FFFFFF"/>
                </a:solidFill>
              </a:rPr>
              <a:t>Overview over individual attributes</a:t>
            </a:r>
          </a:p>
          <a:p>
            <a:pPr lvl="2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FFFFFF"/>
                </a:solidFill>
              </a:rPr>
              <a:t>Visualizes distribution of data</a:t>
            </a:r>
          </a:p>
          <a:p>
            <a:pPr lvl="2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endParaRPr lang="en-US" sz="1800" dirty="0">
              <a:solidFill>
                <a:srgbClr val="FFFFFF"/>
              </a:solidFill>
            </a:endParaRPr>
          </a:p>
          <a:p>
            <a:pPr lvl="1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FFFF"/>
                </a:solidFill>
                <a:sym typeface="Wingdings" panose="05000000000000000000" pitchFamily="2" charset="2"/>
              </a:rPr>
              <a:t>Applicable to entire dataset and single clusters</a:t>
            </a:r>
          </a:p>
          <a:p>
            <a:pPr lvl="2">
              <a:lnSpc>
                <a:spcPct val="15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rgbClr val="FFFFFF"/>
                </a:solidFill>
                <a:sym typeface="Wingdings" panose="05000000000000000000" pitchFamily="2" charset="2"/>
              </a:rPr>
              <a:t>See cluster’s characteristics in relation to all data points</a:t>
            </a:r>
          </a:p>
          <a:p>
            <a:pPr>
              <a:lnSpc>
                <a:spcPct val="150000"/>
              </a:lnSpc>
            </a:pPr>
            <a:endParaRPr lang="de-DE" sz="1800" dirty="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2E484CB-1781-4421-8EB9-D785B9504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7894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2CD41C9-560F-45A9-AFF8-A9A3A8C531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391" t="8611" r="1250" b="11250"/>
          <a:stretch/>
        </p:blipFill>
        <p:spPr>
          <a:xfrm>
            <a:off x="8580067" y="81730"/>
            <a:ext cx="2640782" cy="648409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25400"/>
          </a:effectLst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CB065AC-84C0-425C-B933-FF281A851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8DEF681-29F6-4DEB-8B0D-C0319DA3EE14}" type="slidenum">
              <a:rPr lang="en-US">
                <a:solidFill>
                  <a:schemeClr val="tx2"/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0605303"/>
      </p:ext>
    </p:extLst>
  </p:cSld>
  <p:clrMapOvr>
    <a:masterClrMapping/>
  </p:clrMapOvr>
</p:sld>
</file>

<file path=ppt/theme/theme1.xml><?xml version="1.0" encoding="utf-8"?>
<a:theme xmlns:a="http://schemas.openxmlformats.org/drawingml/2006/main" name="Rückblick">
  <a:themeElements>
    <a:clrScheme name="Rückblick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9DBFBE"/>
      </a:accent1>
      <a:accent2>
        <a:srgbClr val="DB8631"/>
      </a:accent2>
      <a:accent3>
        <a:srgbClr val="E3CC5A"/>
      </a:accent3>
      <a:accent4>
        <a:srgbClr val="ACADA8"/>
      </a:accent4>
      <a:accent5>
        <a:srgbClr val="927C61"/>
      </a:accent5>
      <a:accent6>
        <a:srgbClr val="B3B435"/>
      </a:accent6>
      <a:hlink>
        <a:srgbClr val="0000FF"/>
      </a:hlink>
      <a:folHlink>
        <a:srgbClr val="800080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243AF7DC-D15B-41C0-AE81-23980D1B9FC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325</Words>
  <Application>Microsoft Office PowerPoint</Application>
  <PresentationFormat>Breitbild</PresentationFormat>
  <Paragraphs>86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Calibri</vt:lpstr>
      <vt:lpstr>Calibri Light</vt:lpstr>
      <vt:lpstr>Constantia</vt:lpstr>
      <vt:lpstr>Courier New</vt:lpstr>
      <vt:lpstr>Franklin Gothic Medium</vt:lpstr>
      <vt:lpstr>Rückblick</vt:lpstr>
      <vt:lpstr>Context Analysis of Taxi Data Using the Powerwall</vt:lpstr>
      <vt:lpstr>Motivation</vt:lpstr>
      <vt:lpstr>Data</vt:lpstr>
      <vt:lpstr>Kepler.gl</vt:lpstr>
      <vt:lpstr>Clustering</vt:lpstr>
      <vt:lpstr>Points of Interest</vt:lpstr>
      <vt:lpstr>Semantic  Zoom</vt:lpstr>
      <vt:lpstr>Semantic  Zoom</vt:lpstr>
      <vt:lpstr>Trip Details</vt:lpstr>
      <vt:lpstr>Limitations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Context Analysis of Taxi Data Using the Powerwall</dc:title>
  <dc:creator>Julia Klein</dc:creator>
  <cp:lastModifiedBy>Julia Klein</cp:lastModifiedBy>
  <cp:revision>6</cp:revision>
  <dcterms:created xsi:type="dcterms:W3CDTF">2020-02-10T22:44:07Z</dcterms:created>
  <dcterms:modified xsi:type="dcterms:W3CDTF">2020-02-11T08:01:04Z</dcterms:modified>
</cp:coreProperties>
</file>